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5"/>
  </p:notesMasterIdLst>
  <p:sldIdLst>
    <p:sldId id="256" r:id="rId3"/>
    <p:sldId id="349" r:id="rId4"/>
    <p:sldId id="332" r:id="rId5"/>
    <p:sldId id="333" r:id="rId6"/>
    <p:sldId id="334" r:id="rId7"/>
    <p:sldId id="341" r:id="rId8"/>
    <p:sldId id="342" r:id="rId9"/>
    <p:sldId id="343" r:id="rId10"/>
    <p:sldId id="335" r:id="rId11"/>
    <p:sldId id="352" r:id="rId12"/>
    <p:sldId id="339" r:id="rId13"/>
    <p:sldId id="386" r:id="rId14"/>
    <p:sldId id="338" r:id="rId15"/>
    <p:sldId id="355" r:id="rId16"/>
    <p:sldId id="357" r:id="rId17"/>
    <p:sldId id="360" r:id="rId18"/>
    <p:sldId id="358" r:id="rId19"/>
    <p:sldId id="359" r:id="rId20"/>
    <p:sldId id="361" r:id="rId21"/>
    <p:sldId id="382" r:id="rId22"/>
    <p:sldId id="377" r:id="rId23"/>
    <p:sldId id="362" r:id="rId24"/>
    <p:sldId id="345" r:id="rId25"/>
    <p:sldId id="373" r:id="rId26"/>
    <p:sldId id="374" r:id="rId27"/>
    <p:sldId id="375" r:id="rId28"/>
    <p:sldId id="378" r:id="rId29"/>
    <p:sldId id="379" r:id="rId30"/>
    <p:sldId id="380" r:id="rId31"/>
    <p:sldId id="384" r:id="rId32"/>
    <p:sldId id="376" r:id="rId33"/>
    <p:sldId id="383" r:id="rId34"/>
    <p:sldId id="385" r:id="rId35"/>
    <p:sldId id="368" r:id="rId36"/>
    <p:sldId id="369" r:id="rId37"/>
    <p:sldId id="370" r:id="rId38"/>
    <p:sldId id="371" r:id="rId39"/>
    <p:sldId id="381" r:id="rId40"/>
    <p:sldId id="366" r:id="rId41"/>
    <p:sldId id="372" r:id="rId42"/>
    <p:sldId id="367" r:id="rId43"/>
    <p:sldId id="3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9394" autoAdjust="0"/>
  </p:normalViewPr>
  <p:slideViewPr>
    <p:cSldViewPr snapToGrid="0">
      <p:cViewPr>
        <p:scale>
          <a:sx n="100" d="100"/>
          <a:sy n="100" d="100"/>
        </p:scale>
        <p:origin x="2472" y="384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3.wmf"/><Relationship Id="rId3" Type="http://schemas.openxmlformats.org/officeDocument/2006/relationships/image" Target="../media/image73.wmf"/><Relationship Id="rId7" Type="http://schemas.openxmlformats.org/officeDocument/2006/relationships/image" Target="../media/image77.wmf"/><Relationship Id="rId12" Type="http://schemas.openxmlformats.org/officeDocument/2006/relationships/image" Target="../media/image82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6" Type="http://schemas.openxmlformats.org/officeDocument/2006/relationships/image" Target="../media/image76.wmf"/><Relationship Id="rId11" Type="http://schemas.openxmlformats.org/officeDocument/2006/relationships/image" Target="../media/image81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85.wmf"/><Relationship Id="rId7" Type="http://schemas.openxmlformats.org/officeDocument/2006/relationships/image" Target="../media/image78.wmf"/><Relationship Id="rId2" Type="http://schemas.openxmlformats.org/officeDocument/2006/relationships/image" Target="../media/image84.wmf"/><Relationship Id="rId1" Type="http://schemas.openxmlformats.org/officeDocument/2006/relationships/image" Target="../media/image76.w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72.wmf"/><Relationship Id="rId9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image" Target="../media/image90.wmf"/><Relationship Id="rId7" Type="http://schemas.openxmlformats.org/officeDocument/2006/relationships/image" Target="../media/image7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73.wmf"/><Relationship Id="rId5" Type="http://schemas.openxmlformats.org/officeDocument/2006/relationships/image" Target="../media/image91.wmf"/><Relationship Id="rId4" Type="http://schemas.openxmlformats.org/officeDocument/2006/relationships/image" Target="../media/image72.wmf"/><Relationship Id="rId9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https://www.pexels.com/photo/clear-glass-window-with-brown-and-white-wooden-frame-921294/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isnumber=4767846&amp;arnumber=4767851&amp;count=16&amp;index=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79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5.wmf"/><Relationship Id="rId17" Type="http://schemas.openxmlformats.org/officeDocument/2006/relationships/image" Target="../media/image77.wmf"/><Relationship Id="rId25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8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80.wm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74.wmf"/><Relationship Id="rId19" Type="http://schemas.openxmlformats.org/officeDocument/2006/relationships/image" Target="../media/image78.wmf"/><Relationship Id="rId4" Type="http://schemas.openxmlformats.org/officeDocument/2006/relationships/image" Target="../media/image71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6.wmf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8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78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4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72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76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80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31.bin"/><Relationship Id="rId18" Type="http://schemas.openxmlformats.org/officeDocument/2006/relationships/oleObject" Target="../embeddings/oleObject34.bin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93.w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91.wmf"/><Relationship Id="rId1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73.wmf"/><Relationship Id="rId10" Type="http://schemas.openxmlformats.org/officeDocument/2006/relationships/image" Target="../media/image72.wmf"/><Relationship Id="rId19" Type="http://schemas.openxmlformats.org/officeDocument/2006/relationships/image" Target="../media/image92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2020-02-09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Intensity Changes on an </a:t>
            </a:r>
            <a:r>
              <a:rPr lang="en-US" dirty="0" smtClean="0"/>
              <a:t>Image (with Noise)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47" y="1706762"/>
            <a:ext cx="1240249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Effects of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5" y="1801349"/>
            <a:ext cx="3685204" cy="371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38" y="1007883"/>
            <a:ext cx="7002153" cy="5038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24" y="5190685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Noisy input image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038" y="6074549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Where is the edge?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(Review) Properties </a:t>
            </a:r>
            <a:r>
              <a:rPr lang="en-US" dirty="0"/>
              <a:t>of Fourier </a:t>
            </a:r>
            <a:r>
              <a:rPr lang="en-US" dirty="0" smtClean="0"/>
              <a:t>Transforms 	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0000" y="2726768"/>
            <a:ext cx="5072804" cy="1707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" y="1009517"/>
            <a:ext cx="10764463" cy="6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𝑭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𝑭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𝑭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  <a:blipFill>
                <a:blip r:embed="rId2"/>
                <a:stretch>
                  <a:fillRect l="-1253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33" y="2404718"/>
            <a:ext cx="9224433" cy="41301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556" y="6286336"/>
            <a:ext cx="612482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is the advantage?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6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2D Edge Detection 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896" y="569705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Gaussian kernel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6267" y="6120792"/>
            <a:ext cx="509693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Derivative of Gaussian filter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1" y="2344758"/>
            <a:ext cx="536448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3883"/>
          <a:stretch/>
        </p:blipFill>
        <p:spPr>
          <a:xfrm>
            <a:off x="6877050" y="1285875"/>
            <a:ext cx="515620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817"/>
          <a:stretch/>
        </p:blipFill>
        <p:spPr>
          <a:xfrm>
            <a:off x="6877050" y="3918192"/>
            <a:ext cx="521335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2D Edge Detection </a:t>
            </a:r>
            <a:r>
              <a:rPr lang="en-US" dirty="0" smtClean="0"/>
              <a:t>Filter (Continue)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66435"/>
              </p:ext>
            </p:extLst>
          </p:nvPr>
        </p:nvGraphicFramePr>
        <p:xfrm>
          <a:off x="1875645" y="446849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2284" y="619870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Prewitt operator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0963"/>
          <a:stretch/>
        </p:blipFill>
        <p:spPr>
          <a:xfrm>
            <a:off x="436034" y="971346"/>
            <a:ext cx="3776132" cy="3179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6734" y="4824036"/>
            <a:ext cx="3776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?</a:t>
            </a:r>
            <a:endParaRPr lang="en-US" sz="28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239" r="3724"/>
          <a:stretch/>
        </p:blipFill>
        <p:spPr>
          <a:xfrm>
            <a:off x="7160684" y="971346"/>
            <a:ext cx="3754966" cy="31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Sobel Operator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312333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Common approximation of derivative of Gaussian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3819"/>
              </p:ext>
            </p:extLst>
          </p:nvPr>
        </p:nvGraphicFramePr>
        <p:xfrm>
          <a:off x="2028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9052"/>
              </p:ext>
            </p:extLst>
          </p:nvPr>
        </p:nvGraphicFramePr>
        <p:xfrm>
          <a:off x="7997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3973" y="555419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Sobel operator omits the 1/8 term because it does not make a difference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4040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57784"/>
            <a:ext cx="10944311" cy="63002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Sobel </a:t>
            </a:r>
            <a:r>
              <a:rPr lang="en-US" dirty="0" smtClean="0"/>
              <a:t>Operator (Example)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0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Comparison of Derivative Operators (Prewitt and Sobel)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6" y="566383"/>
            <a:ext cx="11437087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 Applications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8882" y="1633495"/>
            <a:ext cx="4868943" cy="4295860"/>
            <a:chOff x="560307" y="2077425"/>
            <a:chExt cx="3356373" cy="2961322"/>
          </a:xfrm>
        </p:grpSpPr>
        <p:pic>
          <p:nvPicPr>
            <p:cNvPr id="3" name="Picture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7" y="3632857"/>
              <a:ext cx="1426210" cy="1405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760" y="3632857"/>
              <a:ext cx="139192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07" y="2077425"/>
              <a:ext cx="1426210" cy="142621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541176"/>
                </p:ext>
              </p:extLst>
            </p:nvPr>
          </p:nvGraphicFramePr>
          <p:xfrm>
            <a:off x="2490470" y="2077425"/>
            <a:ext cx="1426210" cy="1426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Visio" r:id="rId6" imgW="2781201" imgH="2781396" progId="Visio.Drawing.11">
                    <p:embed/>
                  </p:oleObj>
                </mc:Choice>
                <mc:Fallback>
                  <p:oleObj name="Visio" r:id="rId6" imgW="2781201" imgH="2781396" progId="Visio.Drawing.11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470" y="2077425"/>
                          <a:ext cx="1426210" cy="142621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98" name="Picture 2" descr="Image result for AR mar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80" y="1616649"/>
            <a:ext cx="3595370" cy="42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26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Crack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2915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6290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Laplacian of </a:t>
            </a:r>
            <a:r>
              <a:rPr lang="en-US" dirty="0" smtClean="0"/>
              <a:t>Gaussian (1D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87" y="873000"/>
            <a:ext cx="8960626" cy="5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Laplacian of 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047156"/>
            <a:ext cx="6955367" cy="260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36990"/>
              </p:ext>
            </p:extLst>
          </p:nvPr>
        </p:nvGraphicFramePr>
        <p:xfrm>
          <a:off x="8132512" y="2401482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5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Issues for Gradient-based Edge Detection </a:t>
            </a:r>
            <a:endParaRPr lang="en-US" dirty="0"/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487678" y="7179733"/>
            <a:ext cx="11704322" cy="8669868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  <a:defRPr/>
            </a:pPr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76" y="2969297"/>
            <a:ext cx="3346428" cy="36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1091424"/>
            <a:ext cx="11456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gradient magnitude is large along a thick “trail” or “ridge,” so how do we identify the actual edge points?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How do we link the edge points to form curves?</a:t>
            </a:r>
          </a:p>
        </p:txBody>
      </p:sp>
    </p:spTree>
    <p:extLst>
      <p:ext uri="{BB962C8B-B14F-4D97-AF65-F5344CB8AC3E}">
        <p14:creationId xmlns:p14="http://schemas.microsoft.com/office/powerpoint/2010/main" val="23124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33" y="1072277"/>
            <a:ext cx="114561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This is probably the most widely used edge detector in computer 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Theoretical model: step-edges corrupted by additive Gaussian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charset="0"/>
              </a:rPr>
              <a:t>J. Canny, </a:t>
            </a:r>
            <a:r>
              <a:rPr lang="en-US" altLang="en-US" b="1" i="1" dirty="0">
                <a:latin typeface="Arial" charset="0"/>
                <a:hlinkClick r:id="rId2"/>
              </a:rPr>
              <a:t>A Computational Approach To Edge Detection</a:t>
            </a:r>
            <a:r>
              <a:rPr lang="en-US" altLang="en-US" dirty="0">
                <a:latin typeface="Arial" charset="0"/>
              </a:rPr>
              <a:t>, IEEE Trans. Pattern Analysis and Machine Intelligence, 8:679-714, 1986.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Steps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Filter image with x, y derivatives of Gaussian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Find magnitude and orientation of gradient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Non-maximum suppression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Thin </a:t>
            </a:r>
            <a:r>
              <a:rPr lang="en-US" dirty="0">
                <a:latin typeface="Arial" pitchFamily="34" charset="0"/>
                <a:cs typeface="Arial" pitchFamily="34" charset="0"/>
              </a:rPr>
              <a:t>multi-pixel wide “ridges” down to single pixel width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Thresholding</a:t>
            </a:r>
            <a:r>
              <a:rPr lang="en-US" dirty="0">
                <a:latin typeface="Arial" pitchFamily="34" charset="0"/>
                <a:cs typeface="Arial" pitchFamily="34" charset="0"/>
              </a:rPr>
              <a:t> and linking (hysteresis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 Define </a:t>
            </a:r>
            <a:r>
              <a:rPr lang="en-US" dirty="0">
                <a:latin typeface="Arial" pitchFamily="34" charset="0"/>
                <a:cs typeface="Arial" pitchFamily="34" charset="0"/>
              </a:rPr>
              <a:t>two thresholds: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low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use </a:t>
            </a:r>
            <a:r>
              <a:rPr lang="en-US" dirty="0">
                <a:latin typeface="Arial" pitchFamily="34" charset="0"/>
                <a:cs typeface="Arial" pitchFamily="34" charset="0"/>
              </a:rPr>
              <a:t>the high threshold to start edge curves and the low threshold to continue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MATLAB: edge(image, ‘canny’)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Original Image and Its Gradient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1149392" y="1083733"/>
            <a:ext cx="8208011" cy="541231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dirty="0" smtClean="0"/>
              <a:t>original image (Lena)</a:t>
            </a:r>
            <a:endParaRPr lang="en-US" altLang="en-US" dirty="0"/>
          </a:p>
        </p:txBody>
      </p:sp>
      <p:pic>
        <p:nvPicPr>
          <p:cNvPr id="4" name="Picture 4" descr="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2036304"/>
            <a:ext cx="4376339" cy="4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17122" y="1083733"/>
            <a:ext cx="2483776" cy="2743144"/>
            <a:chOff x="5954891" y="1083733"/>
            <a:chExt cx="4443307" cy="4907299"/>
          </a:xfrm>
        </p:grpSpPr>
        <p:pic>
          <p:nvPicPr>
            <p:cNvPr id="5" name="Picture 5" descr="C:\Documents and Settings\Derek Hoiem\My Documents\Classes\Spring10 - Computer Vision\figs\7\lena_gmag_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083733"/>
              <a:ext cx="4161085" cy="416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5954891" y="5385382"/>
              <a:ext cx="4443307" cy="60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charset="0"/>
                </a:rPr>
                <a:t>X-Derivative of Gaussian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93531" y="1083733"/>
            <a:ext cx="2488565" cy="2743144"/>
            <a:chOff x="4744702" y="2817707"/>
            <a:chExt cx="4443307" cy="4897856"/>
          </a:xfrm>
        </p:grpSpPr>
        <p:pic>
          <p:nvPicPr>
            <p:cNvPr id="8" name="Picture 6" descr="C:\Documents and Settings\Derek Hoiem\My Documents\Classes\Spring10 - Computer Vision\figs\7\lena_gmag_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463" y="2817707"/>
              <a:ext cx="4161084" cy="416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4744702" y="7111078"/>
              <a:ext cx="4443307" cy="60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spcBef>
                  <a:spcPct val="0"/>
                </a:spcBef>
                <a:buFontTx/>
                <a:buNone/>
                <a:defRPr sz="1600"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9pPr>
            </a:lstStyle>
            <a:p>
              <a:r>
                <a:rPr lang="en-US" altLang="en-US" dirty="0"/>
                <a:t>Y-Derivative of Gaussian</a:t>
              </a:r>
            </a:p>
          </p:txBody>
        </p:sp>
      </p:grpSp>
      <p:pic>
        <p:nvPicPr>
          <p:cNvPr id="1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6" y="3881048"/>
            <a:ext cx="2380316" cy="238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621860" y="6326773"/>
            <a:ext cx="4443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1600"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9pPr>
          </a:lstStyle>
          <a:p>
            <a:r>
              <a:rPr lang="en-US" altLang="en-US" dirty="0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44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Finding Edges</a:t>
            </a:r>
            <a:endParaRPr lang="en-US" dirty="0"/>
          </a:p>
        </p:txBody>
      </p:sp>
      <p:pic>
        <p:nvPicPr>
          <p:cNvPr id="3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" y="1220133"/>
            <a:ext cx="5157769" cy="51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2" t="22143" r="15611" b="70470"/>
          <a:stretch/>
        </p:blipFill>
        <p:spPr bwMode="auto">
          <a:xfrm>
            <a:off x="7334250" y="1733550"/>
            <a:ext cx="2271237" cy="239077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14850" y="2486025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14850" y="1733550"/>
            <a:ext cx="2819400" cy="752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14850" y="2828925"/>
            <a:ext cx="2819400" cy="1295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85" y="1305560"/>
            <a:ext cx="3482340" cy="348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0" y="1305560"/>
            <a:ext cx="3571240" cy="357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5402581"/>
            <a:ext cx="1145614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Check if pixel is local maximum along gradient direction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Requires interpolating pixels p and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67" y="5248270"/>
            <a:ext cx="5244813" cy="11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Non-maximum Suppression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grad_th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3" y="1363557"/>
            <a:ext cx="5246793" cy="524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hystere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076961"/>
            <a:ext cx="5495290" cy="54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855" y="1076961"/>
            <a:ext cx="46208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Threshold at low/high levels to get weak/strong edge pixels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Do connected components, starting from strong edge pixels</a:t>
            </a:r>
          </a:p>
        </p:txBody>
      </p:sp>
    </p:spTree>
    <p:extLst>
      <p:ext uri="{BB962C8B-B14F-4D97-AF65-F5344CB8AC3E}">
        <p14:creationId xmlns:p14="http://schemas.microsoft.com/office/powerpoint/2010/main" val="8080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Canny Edges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4875" y="1193590"/>
            <a:ext cx="10031412" cy="5350086"/>
            <a:chOff x="0" y="2384214"/>
            <a:chExt cx="13004800" cy="6935893"/>
          </a:xfrm>
        </p:grpSpPr>
        <p:pic>
          <p:nvPicPr>
            <p:cNvPr id="3" name="Picture 4" descr="le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C:\Documents and Settings\Derek Hoiem\My Documents\Classes\Spring10 - Computer Vision\figs\7\lena_cann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907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4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" y="1329372"/>
            <a:ext cx="4871427" cy="3166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26" y="490346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Convert a 2D image into a set of curves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Semantic and shape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More compact than pixels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800"/>
            <a:ext cx="602682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(Revisit) Effect </a:t>
            </a:r>
            <a:r>
              <a:rPr lang="en-US" dirty="0"/>
              <a:t>of Gaussian Window </a:t>
            </a:r>
            <a:r>
              <a:rPr lang="en-US" dirty="0" smtClean="0"/>
              <a:t>Sizes</a:t>
            </a:r>
            <a:endParaRPr lang="en-US" dirty="0"/>
          </a:p>
        </p:txBody>
      </p:sp>
      <p:pic>
        <p:nvPicPr>
          <p:cNvPr id="6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</a:t>
            </a:r>
            <a:r>
              <a:rPr lang="el-GR" dirty="0" smtClean="0"/>
              <a:t>σ</a:t>
            </a:r>
            <a:r>
              <a:rPr lang="en-US" dirty="0" smtClean="0"/>
              <a:t> (Gaussian Kernel Size)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31" y="830200"/>
            <a:ext cx="13171261" cy="4638335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67810" y="5468535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>
                <a:latin typeface="Arial" charset="0"/>
              </a:rPr>
              <a:t>The choice of </a:t>
            </a:r>
            <a:r>
              <a:rPr lang="en-US" altLang="en-US" sz="2400" dirty="0">
                <a:latin typeface="Arial" charset="0"/>
                <a:sym typeface="Symbol" charset="2"/>
              </a:rPr>
              <a:t></a:t>
            </a:r>
            <a:r>
              <a:rPr lang="en-US" altLang="en-US" sz="2400" dirty="0">
                <a:latin typeface="Arial" charset="0"/>
              </a:rPr>
              <a:t> depends on desired behavior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large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large scale edges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small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fine features</a:t>
            </a:r>
          </a:p>
        </p:txBody>
      </p:sp>
    </p:spTree>
    <p:extLst>
      <p:ext uri="{BB962C8B-B14F-4D97-AF65-F5344CB8AC3E}">
        <p14:creationId xmlns:p14="http://schemas.microsoft.com/office/powerpoint/2010/main" val="8072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236"/>
          <a:stretch/>
        </p:blipFill>
        <p:spPr>
          <a:xfrm>
            <a:off x="-1463675" y="-223521"/>
            <a:ext cx="14468792" cy="42144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High and Low Thresholds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" t="53003" r="-198" b="8233"/>
          <a:stretch/>
        </p:blipFill>
        <p:spPr>
          <a:xfrm>
            <a:off x="-1463675" y="3205479"/>
            <a:ext cx="14468792" cy="4214496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729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0.8]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86376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98546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[0.2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910885" y="600193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[0.1 0.5]</a:t>
            </a:r>
            <a:endParaRPr lang="en-US" alt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Contour Detection and Image </a:t>
            </a:r>
            <a:r>
              <a:rPr lang="en-US" sz="2400" dirty="0" smtClean="0"/>
              <a:t>Segmentation Resources (Computer Vision Group in Berkeley)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2319337"/>
            <a:ext cx="11630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973" y="568754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basic idea is to examine the parameter space for lines, rather than the image spaces. </a:t>
            </a:r>
          </a:p>
        </p:txBody>
      </p:sp>
      <p:pic>
        <p:nvPicPr>
          <p:cNvPr id="5122" name="Picture 2" descr="Image result for I beam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4" y="1258810"/>
            <a:ext cx="41624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852412"/>
            <a:ext cx="6959701" cy="5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and Parameter Spaces</a:t>
            </a:r>
            <a:endParaRPr lang="en-US" dirty="0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7523163" y="15414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523163" y="33702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904163" y="18462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7980363" y="287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8285163" y="2760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8513763" y="25320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970963" y="23225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742363" y="24558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351963" y="2112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9504363" y="19224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9732963" y="18462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960093"/>
              </p:ext>
            </p:extLst>
          </p:nvPr>
        </p:nvGraphicFramePr>
        <p:xfrm>
          <a:off x="9396414" y="1357314"/>
          <a:ext cx="1647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7" name="Equation" r:id="rId3" imgW="749160" imgH="215640" progId="Equation.3">
                  <p:embed/>
                </p:oleObj>
              </mc:Choice>
              <mc:Fallback>
                <p:oleObj name="Equation" r:id="rId3" imgW="749160" imgH="215640" progId="Equation.3">
                  <p:embed/>
                  <p:pic>
                    <p:nvPicPr>
                      <p:cNvPr id="10137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14" y="1357314"/>
                        <a:ext cx="1647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0237"/>
              </p:ext>
            </p:extLst>
          </p:nvPr>
        </p:nvGraphicFramePr>
        <p:xfrm>
          <a:off x="8742363" y="2532063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0137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2363" y="2532063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40280"/>
              </p:ext>
            </p:extLst>
          </p:nvPr>
        </p:nvGraphicFramePr>
        <p:xfrm>
          <a:off x="7370763" y="123666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01378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123666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67259"/>
              </p:ext>
            </p:extLst>
          </p:nvPr>
        </p:nvGraphicFramePr>
        <p:xfrm>
          <a:off x="10037763" y="329406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01378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7763" y="329406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55600" y="1211263"/>
            <a:ext cx="182062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CC3300"/>
                </a:solidFill>
              </a:rPr>
              <a:t>Equation of Line: 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>
                <a:solidFill>
                  <a:srgbClr val="CC3300"/>
                </a:solidFill>
              </a:rPr>
              <a:t>Find: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 smtClean="0">
                <a:solidFill>
                  <a:srgbClr val="CC3300"/>
                </a:solidFill>
              </a:rPr>
              <a:t>Consider </a:t>
            </a:r>
            <a:r>
              <a:rPr lang="en-US" altLang="en-US" sz="1800" dirty="0">
                <a:solidFill>
                  <a:srgbClr val="CC3300"/>
                </a:solidFill>
              </a:rPr>
              <a:t>point:</a:t>
            </a:r>
            <a:r>
              <a:rPr lang="en-US" altLang="en-US" sz="1800" dirty="0"/>
              <a:t>  </a:t>
            </a:r>
          </a:p>
        </p:txBody>
      </p:sp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65488"/>
              </p:ext>
            </p:extLst>
          </p:nvPr>
        </p:nvGraphicFramePr>
        <p:xfrm>
          <a:off x="2244725" y="1222375"/>
          <a:ext cx="14795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Equation" r:id="rId11" imgW="672840" imgH="177480" progId="Equation.3">
                  <p:embed/>
                </p:oleObj>
              </mc:Choice>
              <mc:Fallback>
                <p:oleObj name="Equation" r:id="rId11" imgW="672840" imgH="177480" progId="Equation.3">
                  <p:embed/>
                  <p:pic>
                    <p:nvPicPr>
                      <p:cNvPr id="101378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1222375"/>
                        <a:ext cx="14795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91542"/>
              </p:ext>
            </p:extLst>
          </p:nvPr>
        </p:nvGraphicFramePr>
        <p:xfrm>
          <a:off x="1057275" y="1719263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2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37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719263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67444"/>
              </p:ext>
            </p:extLst>
          </p:nvPr>
        </p:nvGraphicFramePr>
        <p:xfrm>
          <a:off x="2026208" y="2243138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3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101378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208" y="2243138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5252"/>
              </p:ext>
            </p:extLst>
          </p:nvPr>
        </p:nvGraphicFramePr>
        <p:xfrm>
          <a:off x="990600" y="2868613"/>
          <a:ext cx="43005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4" name="Equation" r:id="rId16" imgW="1955520" imgH="228600" progId="Equation.3">
                  <p:embed/>
                </p:oleObj>
              </mc:Choice>
              <mc:Fallback>
                <p:oleObj name="Equation" r:id="rId16" imgW="1955520" imgH="228600" progId="Equation.3">
                  <p:embed/>
                  <p:pic>
                    <p:nvPicPr>
                      <p:cNvPr id="101379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68613"/>
                        <a:ext cx="43005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7551738" y="43608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7551738" y="61896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 flipV="1">
            <a:off x="7932738" y="46656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38"/>
          <p:cNvSpPr>
            <a:spLocks noChangeArrowheads="1"/>
          </p:cNvSpPr>
          <p:nvPr/>
        </p:nvSpPr>
        <p:spPr bwMode="auto">
          <a:xfrm>
            <a:off x="8770938" y="52752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655169"/>
              </p:ext>
            </p:extLst>
          </p:nvPr>
        </p:nvGraphicFramePr>
        <p:xfrm>
          <a:off x="7370763" y="40830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" name="Equation" r:id="rId18" imgW="164880" imgH="139680" progId="Equation.3">
                  <p:embed/>
                </p:oleObj>
              </mc:Choice>
              <mc:Fallback>
                <p:oleObj name="Equation" r:id="rId18" imgW="164880" imgH="139680" progId="Equation.3">
                  <p:embed/>
                  <p:pic>
                    <p:nvPicPr>
                      <p:cNvPr id="101380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40830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88847"/>
              </p:ext>
            </p:extLst>
          </p:nvPr>
        </p:nvGraphicFramePr>
        <p:xfrm>
          <a:off x="10080626" y="61134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6" name="Equation" r:id="rId20" imgW="114120" imgH="139680" progId="Equation.3">
                  <p:embed/>
                </p:oleObj>
              </mc:Choice>
              <mc:Fallback>
                <p:oleObj name="Equation" r:id="rId20" imgW="114120" imgH="139680" progId="Equation.3">
                  <p:embed/>
                  <p:pic>
                    <p:nvPicPr>
                      <p:cNvPr id="10138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26" y="61134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788492"/>
              </p:ext>
            </p:extLst>
          </p:nvPr>
        </p:nvGraphicFramePr>
        <p:xfrm>
          <a:off x="9677400" y="54911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7" name="Equation" r:id="rId22" imgW="469800" imgH="215640" progId="Equation.3">
                  <p:embed/>
                </p:oleObj>
              </mc:Choice>
              <mc:Fallback>
                <p:oleObj name="Equation" r:id="rId22" imgW="469800" imgH="215640" progId="Equation.3">
                  <p:embed/>
                  <p:pic>
                    <p:nvPicPr>
                      <p:cNvPr id="10138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54911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47"/>
          <p:cNvSpPr>
            <a:spLocks noChangeShapeType="1"/>
          </p:cNvSpPr>
          <p:nvPr/>
        </p:nvSpPr>
        <p:spPr bwMode="auto">
          <a:xfrm flipH="1" flipV="1">
            <a:off x="8008938" y="46656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48"/>
          <p:cNvSpPr>
            <a:spLocks noChangeShapeType="1"/>
          </p:cNvSpPr>
          <p:nvPr/>
        </p:nvSpPr>
        <p:spPr bwMode="auto">
          <a:xfrm flipH="1" flipV="1">
            <a:off x="8770938" y="42846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V="1">
            <a:off x="8313738" y="43608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0"/>
          <p:cNvSpPr>
            <a:spLocks noChangeShapeType="1"/>
          </p:cNvSpPr>
          <p:nvPr/>
        </p:nvSpPr>
        <p:spPr bwMode="auto">
          <a:xfrm flipH="1" flipV="1">
            <a:off x="7856538" y="52752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/>
          <p:cNvSpPr>
            <a:spLocks noChangeShapeType="1"/>
          </p:cNvSpPr>
          <p:nvPr/>
        </p:nvSpPr>
        <p:spPr bwMode="auto">
          <a:xfrm flipH="1" flipV="1">
            <a:off x="9075738" y="54276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088313" y="346233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7932738" y="62817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sp>
        <p:nvSpPr>
          <p:cNvPr id="37" name="Text Box 54"/>
          <p:cNvSpPr txBox="1">
            <a:spLocks noChangeArrowheads="1"/>
          </p:cNvSpPr>
          <p:nvPr/>
        </p:nvSpPr>
        <p:spPr bwMode="auto">
          <a:xfrm>
            <a:off x="496924" y="3494225"/>
            <a:ext cx="5337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Parameter space also called Hough Space</a:t>
            </a:r>
          </a:p>
        </p:txBody>
      </p:sp>
      <p:sp>
        <p:nvSpPr>
          <p:cNvPr id="38" name="Line 5"/>
          <p:cNvSpPr>
            <a:spLocks noChangeShapeType="1"/>
          </p:cNvSpPr>
          <p:nvPr/>
        </p:nvSpPr>
        <p:spPr bwMode="auto">
          <a:xfrm>
            <a:off x="496924" y="4665664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496924" y="5973132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80367"/>
              </p:ext>
            </p:extLst>
          </p:nvPr>
        </p:nvGraphicFramePr>
        <p:xfrm>
          <a:off x="169737" y="4412071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37" y="4412071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15422"/>
              </p:ext>
            </p:extLst>
          </p:nvPr>
        </p:nvGraphicFramePr>
        <p:xfrm>
          <a:off x="2222265" y="5896932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265" y="5896932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52"/>
          <p:cNvSpPr txBox="1">
            <a:spLocks noChangeArrowheads="1"/>
          </p:cNvSpPr>
          <p:nvPr/>
        </p:nvSpPr>
        <p:spPr bwMode="auto">
          <a:xfrm>
            <a:off x="652499" y="6065207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Image Space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256884" y="53181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362491"/>
              </p:ext>
            </p:extLst>
          </p:nvPr>
        </p:nvGraphicFramePr>
        <p:xfrm>
          <a:off x="4183696" y="435229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" name="Equation" r:id="rId24" imgW="825480" imgH="228600" progId="Equation.3">
                  <p:embed/>
                </p:oleObj>
              </mc:Choice>
              <mc:Fallback>
                <p:oleObj name="Equation" r:id="rId24" imgW="825480" imgH="228600" progId="Equation.3">
                  <p:embed/>
                  <p:pic>
                    <p:nvPicPr>
                      <p:cNvPr id="2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696" y="435229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21194"/>
              </p:ext>
            </p:extLst>
          </p:nvPr>
        </p:nvGraphicFramePr>
        <p:xfrm>
          <a:off x="1256884" y="5477332"/>
          <a:ext cx="716857" cy="35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884" y="5477332"/>
                        <a:ext cx="716857" cy="35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363409" y="4697729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3363409" y="6005197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13284"/>
              </p:ext>
            </p:extLst>
          </p:nvPr>
        </p:nvGraphicFramePr>
        <p:xfrm>
          <a:off x="3016601" y="4431233"/>
          <a:ext cx="3635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Equation" r:id="rId26" imgW="164880" imgH="139680" progId="Equation.3">
                  <p:embed/>
                </p:oleObj>
              </mc:Choice>
              <mc:Fallback>
                <p:oleObj name="Equation" r:id="rId26" imgW="164880" imgH="139680" progId="Equation.3">
                  <p:embed/>
                  <p:pic>
                    <p:nvPicPr>
                      <p:cNvPr id="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601" y="4431233"/>
                        <a:ext cx="3635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460618"/>
              </p:ext>
            </p:extLst>
          </p:nvPr>
        </p:nvGraphicFramePr>
        <p:xfrm>
          <a:off x="5102225" y="5929313"/>
          <a:ext cx="2524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" name="Equation" r:id="rId28" imgW="114120" imgH="139680" progId="Equation.3">
                  <p:embed/>
                </p:oleObj>
              </mc:Choice>
              <mc:Fallback>
                <p:oleObj name="Equation" r:id="rId28" imgW="114120" imgH="139680" progId="Equation.3">
                  <p:embed/>
                  <p:pic>
                    <p:nvPicPr>
                      <p:cNvPr id="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5929313"/>
                        <a:ext cx="2524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343077" y="6161951"/>
            <a:ext cx="1767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/>
              <a:t>Parameter </a:t>
            </a:r>
            <a:r>
              <a:rPr lang="en-US" altLang="en-US" sz="1800" dirty="0"/>
              <a:t>Space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140869" y="4853940"/>
            <a:ext cx="1690211" cy="1259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 Detection by Hough Transform</a:t>
            </a:r>
            <a:endParaRPr lang="en-US" dirty="0"/>
          </a:p>
        </p:txBody>
      </p:sp>
      <p:sp>
        <p:nvSpPr>
          <p:cNvPr id="44" name="Text Box 170"/>
          <p:cNvSpPr txBox="1">
            <a:spLocks noChangeArrowheads="1"/>
          </p:cNvSpPr>
          <p:nvPr/>
        </p:nvSpPr>
        <p:spPr bwMode="auto">
          <a:xfrm>
            <a:off x="952500" y="1277938"/>
            <a:ext cx="4695825" cy="494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Arial" panose="020B0604020202020204" pitchFamily="34" charset="0"/>
              </a:rPr>
              <a:t>Algorithm: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Quantize Parameter Space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Create Accumulator Array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Set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For each image edge                  increment: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If              lies on the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Find local maxima in </a:t>
            </a:r>
          </a:p>
        </p:txBody>
      </p:sp>
      <p:graphicFrame>
        <p:nvGraphicFramePr>
          <p:cNvPr id="45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945260"/>
              </p:ext>
            </p:extLst>
          </p:nvPr>
        </p:nvGraphicFramePr>
        <p:xfrm>
          <a:off x="3989388" y="1982788"/>
          <a:ext cx="8651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Equation" r:id="rId3" imgW="393480" imgH="203040" progId="Equation.3">
                  <p:embed/>
                </p:oleObj>
              </mc:Choice>
              <mc:Fallback>
                <p:oleObj name="Equation" r:id="rId3" imgW="393480" imgH="203040" progId="Equation.3">
                  <p:embed/>
                  <p:pic>
                    <p:nvPicPr>
                      <p:cNvPr id="1015979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1982788"/>
                        <a:ext cx="8651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69414"/>
              </p:ext>
            </p:extLst>
          </p:nvPr>
        </p:nvGraphicFramePr>
        <p:xfrm>
          <a:off x="3863975" y="2519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" name="Equation" r:id="rId5" imgW="495000" imgH="203040" progId="Equation.3">
                  <p:embed/>
                </p:oleObj>
              </mc:Choice>
              <mc:Fallback>
                <p:oleObj name="Equation" r:id="rId5" imgW="495000" imgH="203040" progId="Equation.3">
                  <p:embed/>
                  <p:pic>
                    <p:nvPicPr>
                      <p:cNvPr id="101598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519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26832"/>
              </p:ext>
            </p:extLst>
          </p:nvPr>
        </p:nvGraphicFramePr>
        <p:xfrm>
          <a:off x="1619250" y="3078163"/>
          <a:ext cx="26257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" name="Equation" r:id="rId7" imgW="1193760" imgH="203040" progId="Equation.3">
                  <p:embed/>
                </p:oleObj>
              </mc:Choice>
              <mc:Fallback>
                <p:oleObj name="Equation" r:id="rId7" imgW="1193760" imgH="203040" progId="Equation.3">
                  <p:embed/>
                  <p:pic>
                    <p:nvPicPr>
                      <p:cNvPr id="1015981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78163"/>
                        <a:ext cx="26257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7470"/>
              </p:ext>
            </p:extLst>
          </p:nvPr>
        </p:nvGraphicFramePr>
        <p:xfrm>
          <a:off x="3406775" y="360045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5982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360045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460263"/>
              </p:ext>
            </p:extLst>
          </p:nvPr>
        </p:nvGraphicFramePr>
        <p:xfrm>
          <a:off x="1752600" y="4187825"/>
          <a:ext cx="27924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" name="Equation" r:id="rId11" imgW="1269720" imgH="203040" progId="Equation.3">
                  <p:embed/>
                </p:oleObj>
              </mc:Choice>
              <mc:Fallback>
                <p:oleObj name="Equation" r:id="rId11" imgW="1269720" imgH="203040" progId="Equation.3">
                  <p:embed/>
                  <p:pic>
                    <p:nvPicPr>
                      <p:cNvPr id="1015983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87825"/>
                        <a:ext cx="27924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14023"/>
              </p:ext>
            </p:extLst>
          </p:nvPr>
        </p:nvGraphicFramePr>
        <p:xfrm>
          <a:off x="1301750" y="4725988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5984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4725988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108412"/>
              </p:ext>
            </p:extLst>
          </p:nvPr>
        </p:nvGraphicFramePr>
        <p:xfrm>
          <a:off x="3297238" y="5821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" name="Equation" r:id="rId14" imgW="495000" imgH="203040" progId="Equation.3">
                  <p:embed/>
                </p:oleObj>
              </mc:Choice>
              <mc:Fallback>
                <p:oleObj name="Equation" r:id="rId14" imgW="495000" imgH="203040" progId="Equation.3">
                  <p:embed/>
                  <p:pic>
                    <p:nvPicPr>
                      <p:cNvPr id="1015985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5821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46111"/>
              </p:ext>
            </p:extLst>
          </p:nvPr>
        </p:nvGraphicFramePr>
        <p:xfrm>
          <a:off x="2516188" y="527685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9" name="Equation" r:id="rId15" imgW="825480" imgH="228600" progId="Equation.3">
                  <p:embed/>
                </p:oleObj>
              </mc:Choice>
              <mc:Fallback>
                <p:oleObj name="Equation" r:id="rId15" imgW="825480" imgH="228600" progId="Equation.3">
                  <p:embed/>
                  <p:pic>
                    <p:nvPicPr>
                      <p:cNvPr id="1015986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527685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31"/>
          <p:cNvSpPr>
            <a:spLocks noChangeShapeType="1"/>
          </p:cNvSpPr>
          <p:nvPr/>
        </p:nvSpPr>
        <p:spPr bwMode="auto">
          <a:xfrm>
            <a:off x="7599363" y="12747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32"/>
          <p:cNvSpPr>
            <a:spLocks noChangeShapeType="1"/>
          </p:cNvSpPr>
          <p:nvPr/>
        </p:nvSpPr>
        <p:spPr bwMode="auto">
          <a:xfrm>
            <a:off x="7599363" y="31035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33"/>
          <p:cNvSpPr>
            <a:spLocks noChangeShapeType="1"/>
          </p:cNvSpPr>
          <p:nvPr/>
        </p:nvSpPr>
        <p:spPr bwMode="auto">
          <a:xfrm flipV="1">
            <a:off x="7980363" y="15795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8818563" y="21891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526562"/>
              </p:ext>
            </p:extLst>
          </p:nvPr>
        </p:nvGraphicFramePr>
        <p:xfrm>
          <a:off x="7418388" y="9969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0" name="Equation" r:id="rId17" imgW="164880" imgH="139680" progId="Equation.3">
                  <p:embed/>
                </p:oleObj>
              </mc:Choice>
              <mc:Fallback>
                <p:oleObj name="Equation" r:id="rId17" imgW="164880" imgH="139680" progId="Equation.3">
                  <p:embed/>
                  <p:pic>
                    <p:nvPicPr>
                      <p:cNvPr id="27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9969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41175"/>
              </p:ext>
            </p:extLst>
          </p:nvPr>
        </p:nvGraphicFramePr>
        <p:xfrm>
          <a:off x="10128251" y="30273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" name="Equation" r:id="rId19" imgW="114120" imgH="139680" progId="Equation.3">
                  <p:embed/>
                </p:oleObj>
              </mc:Choice>
              <mc:Fallback>
                <p:oleObj name="Equation" r:id="rId19" imgW="114120" imgH="139680" progId="Equation.3">
                  <p:embed/>
                  <p:pic>
                    <p:nvPicPr>
                      <p:cNvPr id="2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1" y="30273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7878"/>
              </p:ext>
            </p:extLst>
          </p:nvPr>
        </p:nvGraphicFramePr>
        <p:xfrm>
          <a:off x="9725025" y="24050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" name="Equation" r:id="rId21" imgW="469800" imgH="215640" progId="Equation.3">
                  <p:embed/>
                </p:oleObj>
              </mc:Choice>
              <mc:Fallback>
                <p:oleObj name="Equation" r:id="rId21" imgW="469800" imgH="215640" progId="Equation.3">
                  <p:embed/>
                  <p:pic>
                    <p:nvPicPr>
                      <p:cNvPr id="2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5025" y="24050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ine 47"/>
          <p:cNvSpPr>
            <a:spLocks noChangeShapeType="1"/>
          </p:cNvSpPr>
          <p:nvPr/>
        </p:nvSpPr>
        <p:spPr bwMode="auto">
          <a:xfrm flipH="1" flipV="1">
            <a:off x="8056563" y="15795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 flipH="1" flipV="1">
            <a:off x="8818563" y="11985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 flipV="1">
            <a:off x="8361363" y="12747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 flipV="1">
            <a:off x="7904163" y="21891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 flipH="1" flipV="1">
            <a:off x="9123363" y="23415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53"/>
          <p:cNvSpPr txBox="1">
            <a:spLocks noChangeArrowheads="1"/>
          </p:cNvSpPr>
          <p:nvPr/>
        </p:nvSpPr>
        <p:spPr bwMode="auto">
          <a:xfrm>
            <a:off x="7980363" y="31956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graphicFrame>
        <p:nvGraphicFramePr>
          <p:cNvPr id="66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28684"/>
              </p:ext>
            </p:extLst>
          </p:nvPr>
        </p:nvGraphicFramePr>
        <p:xfrm>
          <a:off x="7523163" y="3863660"/>
          <a:ext cx="2590800" cy="27432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83675753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1660122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47400033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783783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144894424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23034079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08772317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029490097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302318496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787586077"/>
                    </a:ext>
                  </a:extLst>
                </a:gridCol>
              </a:tblGrid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47961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001931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0588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1357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1917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8825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007915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4144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488699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192535"/>
                  </a:ext>
                </a:extLst>
              </a:tr>
            </a:tbl>
          </a:graphicData>
        </a:graphic>
      </p:graphicFrame>
      <p:graphicFrame>
        <p:nvGraphicFramePr>
          <p:cNvPr id="6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35528"/>
              </p:ext>
            </p:extLst>
          </p:nvPr>
        </p:nvGraphicFramePr>
        <p:xfrm>
          <a:off x="10367964" y="4690746"/>
          <a:ext cx="1089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3" name="Equation" r:id="rId23" imgW="495000" imgH="203040" progId="Equation.3">
                  <p:embed/>
                </p:oleObj>
              </mc:Choice>
              <mc:Fallback>
                <p:oleObj name="Equation" r:id="rId23" imgW="495000" imgH="203040" progId="Equation.3">
                  <p:embed/>
                  <p:pic>
                    <p:nvPicPr>
                      <p:cNvPr id="101597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7964" y="4690746"/>
                        <a:ext cx="1089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Better Parameterization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66725" y="1408113"/>
            <a:ext cx="437515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NOTE:	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Large Accumulator</a:t>
            </a:r>
          </a:p>
          <a:p>
            <a:endParaRPr lang="en-US" altLang="en-US" sz="1800" dirty="0"/>
          </a:p>
          <a:p>
            <a:r>
              <a:rPr lang="en-US" altLang="en-US" sz="1800" dirty="0"/>
              <a:t>	More memory and computations</a:t>
            </a:r>
          </a:p>
          <a:p>
            <a:endParaRPr lang="en-US" altLang="en-US" sz="1800" dirty="0"/>
          </a:p>
          <a:p>
            <a:r>
              <a:rPr lang="en-US" altLang="en-US" sz="1800" dirty="0"/>
              <a:t>Improvement: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Line equation: </a:t>
            </a:r>
          </a:p>
          <a:p>
            <a:endParaRPr lang="en-US" altLang="en-US" sz="1800" dirty="0"/>
          </a:p>
          <a:p>
            <a:r>
              <a:rPr lang="en-US" altLang="en-US" sz="1800" dirty="0"/>
              <a:t>	Here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sz="1800" dirty="0"/>
              <a:t>Given points 	          find</a:t>
            </a:r>
          </a:p>
        </p:txBody>
      </p:sp>
      <p:graphicFrame>
        <p:nvGraphicFramePr>
          <p:cNvPr id="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26161"/>
              </p:ext>
            </p:extLst>
          </p:nvPr>
        </p:nvGraphicFramePr>
        <p:xfrm>
          <a:off x="1549400" y="1447800"/>
          <a:ext cx="17303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" name="Equation" r:id="rId3" imgW="787320" imgH="164880" progId="Equation.3">
                  <p:embed/>
                </p:oleObj>
              </mc:Choice>
              <mc:Fallback>
                <p:oleObj name="Equation" r:id="rId3" imgW="787320" imgH="164880" progId="Equation.3">
                  <p:embed/>
                  <p:pic>
                    <p:nvPicPr>
                      <p:cNvPr id="1017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447800"/>
                        <a:ext cx="17303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9379"/>
              </p:ext>
            </p:extLst>
          </p:nvPr>
        </p:nvGraphicFramePr>
        <p:xfrm>
          <a:off x="3001963" y="3533775"/>
          <a:ext cx="27098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" name="Equation" r:id="rId5" imgW="1231560" imgH="203040" progId="Equation.3">
                  <p:embed/>
                </p:oleObj>
              </mc:Choice>
              <mc:Fallback>
                <p:oleObj name="Equation" r:id="rId5" imgW="1231560" imgH="203040" progId="Equation.3">
                  <p:embed/>
                  <p:pic>
                    <p:nvPicPr>
                      <p:cNvPr id="1017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3533775"/>
                        <a:ext cx="27098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53344"/>
              </p:ext>
            </p:extLst>
          </p:nvPr>
        </p:nvGraphicFramePr>
        <p:xfrm>
          <a:off x="2540000" y="4114800"/>
          <a:ext cx="1704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101788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114800"/>
                        <a:ext cx="17049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905000" y="3052763"/>
            <a:ext cx="299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(Finite Accumulator Array Size)</a:t>
            </a:r>
          </a:p>
        </p:txBody>
      </p:sp>
      <p:graphicFrame>
        <p:nvGraphicFramePr>
          <p:cNvPr id="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59605"/>
              </p:ext>
            </p:extLst>
          </p:nvPr>
        </p:nvGraphicFramePr>
        <p:xfrm>
          <a:off x="1916113" y="5184775"/>
          <a:ext cx="1004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788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5184775"/>
                        <a:ext cx="10048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96889"/>
              </p:ext>
            </p:extLst>
          </p:nvPr>
        </p:nvGraphicFramePr>
        <p:xfrm>
          <a:off x="3524250" y="5216525"/>
          <a:ext cx="8651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101788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5216525"/>
                        <a:ext cx="8651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2203450" y="5991225"/>
            <a:ext cx="2770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Hough Space Sinusoid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7564438" y="15986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7564438" y="34274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7945438" y="190341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33"/>
          <p:cNvSpPr>
            <a:spLocks noChangeArrowheads="1"/>
          </p:cNvSpPr>
          <p:nvPr/>
        </p:nvSpPr>
        <p:spPr bwMode="auto">
          <a:xfrm>
            <a:off x="8021638" y="2932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8326438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35"/>
          <p:cNvSpPr>
            <a:spLocks noChangeArrowheads="1"/>
          </p:cNvSpPr>
          <p:nvPr/>
        </p:nvSpPr>
        <p:spPr bwMode="auto">
          <a:xfrm>
            <a:off x="8555038" y="2589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36"/>
          <p:cNvSpPr>
            <a:spLocks noChangeArrowheads="1"/>
          </p:cNvSpPr>
          <p:nvPr/>
        </p:nvSpPr>
        <p:spPr bwMode="auto">
          <a:xfrm>
            <a:off x="9012238" y="2379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8783638" y="25130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9393238" y="2170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9545638" y="1979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9774238" y="1903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069196"/>
              </p:ext>
            </p:extLst>
          </p:nvPr>
        </p:nvGraphicFramePr>
        <p:xfrm>
          <a:off x="7900988" y="190500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Equation" r:id="rId13" imgW="457200" imgH="228600" progId="Equation.3">
                  <p:embed/>
                </p:oleObj>
              </mc:Choice>
              <mc:Fallback>
                <p:oleObj name="Equation" r:id="rId13" imgW="457200" imgH="228600" progId="Equation.3">
                  <p:embed/>
                  <p:pic>
                    <p:nvPicPr>
                      <p:cNvPr id="101789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988" y="190500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6958"/>
              </p:ext>
            </p:extLst>
          </p:nvPr>
        </p:nvGraphicFramePr>
        <p:xfrm>
          <a:off x="7412038" y="129381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" name="Equation" r:id="rId14" imgW="139680" imgH="164880" progId="Equation.3">
                  <p:embed/>
                </p:oleObj>
              </mc:Choice>
              <mc:Fallback>
                <p:oleObj name="Equation" r:id="rId14" imgW="139680" imgH="164880" progId="Equation.3">
                  <p:embed/>
                  <p:pic>
                    <p:nvPicPr>
                      <p:cNvPr id="101789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29381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98886"/>
              </p:ext>
            </p:extLst>
          </p:nvPr>
        </p:nvGraphicFramePr>
        <p:xfrm>
          <a:off x="10079038" y="335121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" name="Equation" r:id="rId16" imgW="126720" imgH="139680" progId="Equation.3">
                  <p:embed/>
                </p:oleObj>
              </mc:Choice>
              <mc:Fallback>
                <p:oleObj name="Equation" r:id="rId16" imgW="126720" imgH="139680" progId="Equation.3">
                  <p:embed/>
                  <p:pic>
                    <p:nvPicPr>
                      <p:cNvPr id="10179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9038" y="335121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29588" y="351948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29" name="Line 46"/>
          <p:cNvSpPr>
            <a:spLocks noChangeShapeType="1"/>
          </p:cNvSpPr>
          <p:nvPr/>
        </p:nvSpPr>
        <p:spPr bwMode="auto">
          <a:xfrm>
            <a:off x="7596188" y="43418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7596188" y="61706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23574"/>
              </p:ext>
            </p:extLst>
          </p:nvPr>
        </p:nvGraphicFramePr>
        <p:xfrm>
          <a:off x="7429501" y="4037013"/>
          <a:ext cx="3365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" name="Equation" r:id="rId18" imgW="152280" imgH="164880" progId="Equation.3">
                  <p:embed/>
                </p:oleObj>
              </mc:Choice>
              <mc:Fallback>
                <p:oleObj name="Equation" r:id="rId18" imgW="152280" imgH="164880" progId="Equation.3">
                  <p:embed/>
                  <p:pic>
                    <p:nvPicPr>
                      <p:cNvPr id="101790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1" y="4037013"/>
                        <a:ext cx="3365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90691"/>
              </p:ext>
            </p:extLst>
          </p:nvPr>
        </p:nvGraphicFramePr>
        <p:xfrm>
          <a:off x="10110788" y="6053138"/>
          <a:ext cx="279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3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01790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0788" y="6053138"/>
                        <a:ext cx="2794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0"/>
          <p:cNvSpPr txBox="1">
            <a:spLocks noChangeArrowheads="1"/>
          </p:cNvSpPr>
          <p:nvPr/>
        </p:nvSpPr>
        <p:spPr bwMode="auto">
          <a:xfrm>
            <a:off x="8161338" y="6262688"/>
            <a:ext cx="156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Hough Space</a:t>
            </a:r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739188" y="2438400"/>
            <a:ext cx="469900" cy="2438400"/>
          </a:xfrm>
          <a:custGeom>
            <a:avLst/>
            <a:gdLst>
              <a:gd name="T0" fmla="*/ 48 w 296"/>
              <a:gd name="T1" fmla="*/ 96 h 1536"/>
              <a:gd name="T2" fmla="*/ 288 w 296"/>
              <a:gd name="T3" fmla="*/ 240 h 1536"/>
              <a:gd name="T4" fmla="*/ 0 w 296"/>
              <a:gd name="T5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" h="1536">
                <a:moveTo>
                  <a:pt x="48" y="96"/>
                </a:moveTo>
                <a:cubicBezTo>
                  <a:pt x="172" y="48"/>
                  <a:pt x="296" y="0"/>
                  <a:pt x="288" y="240"/>
                </a:cubicBezTo>
                <a:cubicBezTo>
                  <a:pt x="280" y="480"/>
                  <a:pt x="48" y="1328"/>
                  <a:pt x="0" y="15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609013" y="49577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1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 Demo</a:t>
            </a:r>
            <a:endParaRPr lang="en-US" dirty="0"/>
          </a:p>
        </p:txBody>
      </p:sp>
      <p:pic>
        <p:nvPicPr>
          <p:cNvPr id="3" name="hough_trans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7288"/>
            <a:ext cx="1219200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22" y="1114801"/>
            <a:ext cx="4105358" cy="54841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Passing Through Three Dots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364"/>
            <a:ext cx="7604454" cy="255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6500"/>
            <a:ext cx="7618021" cy="2558150"/>
          </a:xfrm>
          <a:prstGeom prst="rect">
            <a:avLst/>
          </a:prstGeom>
        </p:spPr>
      </p:pic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10631170" y="2340677"/>
            <a:ext cx="696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-70°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10725747" y="5067730"/>
            <a:ext cx="6014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60°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 of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69551"/>
            <a:ext cx="5551647" cy="2895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952749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Surface </a:t>
            </a:r>
            <a:r>
              <a:rPr lang="en-US" sz="2000" b="1" dirty="0">
                <a:cs typeface="Arial" pitchFamily="34" charset="0"/>
              </a:rPr>
              <a:t>normal discontinuity</a:t>
            </a:r>
            <a:endParaRPr lang="en-US" sz="2000" b="1" dirty="0" smtClean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8900" y="2845723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Material discontinuity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8900" y="4830295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itchFamily="34" charset="0"/>
              </a:rPr>
              <a:t>Lighting </a:t>
            </a:r>
            <a:r>
              <a:rPr lang="en-US" sz="2000" b="1" dirty="0" smtClean="0">
                <a:cs typeface="Arial" pitchFamily="34" charset="0"/>
              </a:rPr>
              <a:t>discontinuity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2040" b="35221"/>
          <a:stretch/>
        </p:blipFill>
        <p:spPr>
          <a:xfrm>
            <a:off x="5908574" y="1352859"/>
            <a:ext cx="5575501" cy="137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2039" b="32493"/>
          <a:stretch/>
        </p:blipFill>
        <p:spPr>
          <a:xfrm>
            <a:off x="5908574" y="3300171"/>
            <a:ext cx="5575501" cy="148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31917"/>
          <a:stretch/>
        </p:blipFill>
        <p:spPr>
          <a:xfrm>
            <a:off x="5908574" y="3891370"/>
            <a:ext cx="5575501" cy="2852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34" y="3965389"/>
            <a:ext cx="3898899" cy="25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45" y="1095749"/>
            <a:ext cx="7453066" cy="5600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45"/>
          <a:stretch/>
        </p:blipFill>
        <p:spPr>
          <a:xfrm>
            <a:off x="241300" y="2734425"/>
            <a:ext cx="5575501" cy="2113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4658" y="5079652"/>
            <a:ext cx="68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Peak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Mechanics of the Hough Transform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2425" y="1333500"/>
            <a:ext cx="50322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Difficulties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big should the cells be? (too big, and we merge quite different lines; too small, and noise causes lines to be missed)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4150" y="1409700"/>
            <a:ext cx="4838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many lines?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Count the peaks in the Hough array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Treat adjacent peaks as a single peak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Which points belong to each line?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Search for points close to the line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Solve again for line and iterate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9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3" y="1072277"/>
            <a:ext cx="68672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Narasimhan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Fei-Fei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Frosyth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James Hayes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Yacov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Hel-Or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Characterizing Edge by Differentiation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299" y="1257300"/>
            <a:ext cx="1138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An edge is a place of rapid change in the image intensity function in a single direction.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541" y="2285386"/>
            <a:ext cx="12432565" cy="3131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186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9030" y="5227770"/>
            <a:ext cx="265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Intensity function 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along a red 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2252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First derivative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79982" y="3677713"/>
            <a:ext cx="577516" cy="346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820016" y="3998300"/>
            <a:ext cx="325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Edges correspond to extrema of derivative</a:t>
            </a:r>
          </a:p>
        </p:txBody>
      </p:sp>
    </p:spTree>
    <p:extLst>
      <p:ext uri="{BB962C8B-B14F-4D97-AF65-F5344CB8AC3E}">
        <p14:creationId xmlns:p14="http://schemas.microsoft.com/office/powerpoint/2010/main" val="6207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How can we differentiate a digital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blipFill>
                <a:blip r:embed="rId2"/>
                <a:stretch>
                  <a:fillRect l="-904" t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1964266"/>
            <a:ext cx="1011766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1: Reconstruct a continuous image, f, then compute the derivative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2: Take discrete derivative (finite difference)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+1,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]</m:t>
                      </m:r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pixel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blipFill>
                <a:blip r:embed="rId4"/>
                <a:stretch>
                  <a:fillRect t="-25714" r="-95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6288"/>
              </p:ext>
            </p:extLst>
          </p:nvPr>
        </p:nvGraphicFramePr>
        <p:xfrm>
          <a:off x="1408174" y="5110691"/>
          <a:ext cx="12874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34">
                  <a:extLst>
                    <a:ext uri="{9D8B030D-6E8A-4147-A177-3AD203B41FA5}">
                      <a16:colId xmlns:a16="http://schemas.microsoft.com/office/drawing/2014/main" val="4280669457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1274761740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3879097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6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9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5353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86101" y="5471668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How would you implement this as a kernel?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1183216"/>
            <a:ext cx="101176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of an image: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3235325"/>
            <a:ext cx="101176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points in the direction of most rapid increase in intensity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direction is given by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edge strength is given by the gradient magnitude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2300" y="2105181"/>
            <a:ext cx="6096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8000" y="2105181"/>
            <a:ext cx="11938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84650" y="2105181"/>
            <a:ext cx="1149350" cy="5110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8" idx="1"/>
          </p:cNvCxnSpPr>
          <p:nvPr/>
        </p:nvCxnSpPr>
        <p:spPr>
          <a:xfrm>
            <a:off x="622300" y="2559206"/>
            <a:ext cx="876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25247" y="2105337"/>
            <a:ext cx="0" cy="819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697913" y="2133678"/>
            <a:ext cx="623887" cy="425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3"/>
          </p:cNvCxnSpPr>
          <p:nvPr/>
        </p:nvCxnSpPr>
        <p:spPr>
          <a:xfrm>
            <a:off x="8697913" y="2559206"/>
            <a:ext cx="6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47153"/>
            <a:ext cx="10938886" cy="6297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Intensity Changes on an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13" y="1703950"/>
            <a:ext cx="12411425" cy="39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8386</TotalTime>
  <Words>978</Words>
  <Application>Microsoft Office PowerPoint</Application>
  <PresentationFormat>Widescreen</PresentationFormat>
  <Paragraphs>277</Paragraphs>
  <Slides>42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Cambria Math</vt:lpstr>
      <vt:lpstr>Georgia</vt:lpstr>
      <vt:lpstr>Impact</vt:lpstr>
      <vt:lpstr>Symbol</vt:lpstr>
      <vt:lpstr>Wingdings</vt:lpstr>
      <vt:lpstr>Uwaterloo_Theme</vt:lpstr>
      <vt:lpstr>Uwaterloo</vt:lpstr>
      <vt:lpstr>Visio</vt:lpstr>
      <vt:lpstr>Equation</vt:lpstr>
      <vt:lpstr>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294</cp:revision>
  <dcterms:created xsi:type="dcterms:W3CDTF">2018-10-10T19:11:49Z</dcterms:created>
  <dcterms:modified xsi:type="dcterms:W3CDTF">2020-02-10T03:25:40Z</dcterms:modified>
</cp:coreProperties>
</file>